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gbalumo" panose="020B0604020202020204" charset="0"/>
      <p:regular r:id="rId22"/>
    </p:embeddedFont>
    <p:embeddedFont>
      <p:font typeface="Arial Bold"/>
      <p:regular r:id="rId23"/>
    </p:embeddedFont>
    <p:embeddedFont>
      <p:font typeface="Canva Sans Bold" panose="020B0604020202020204" charset="0"/>
      <p:regular r:id="rId24"/>
    </p:embeddedFont>
    <p:embeddedFont>
      <p:font typeface="Klein Bold" panose="020B0604020202020204" charset="0"/>
      <p:regular r:id="rId25"/>
    </p:embeddedFont>
    <p:embeddedFont>
      <p:font typeface="Times New Roman Bold" panose="02020803070505020304" pitchFamily="18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130128"/>
            <a:ext cx="14611457" cy="825547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72235" y="1046182"/>
            <a:ext cx="10143530" cy="1083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SALES &amp; MARKETING PLAN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98008" y="105744"/>
            <a:ext cx="8491984" cy="115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PEAKX WELNESS LLP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859474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5 - Active Global Team Qualifiers In Line One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1%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58CB1E"/>
                </a:solidFill>
                <a:latin typeface="Arial Bold"/>
                <a:ea typeface="Arial Bold"/>
                <a:cs typeface="Arial Bold"/>
                <a:sym typeface="Arial Bold"/>
              </a:rPr>
              <a:t>Travel Bonus                 0.5%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58CB1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TRAVEL FUND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9824" y="8800116"/>
            <a:ext cx="7942356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Travel Bonus Will Be Distributed From Company Turnover Ratio.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7560208"/>
            <a:ext cx="539750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Note 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8169809"/>
            <a:ext cx="547719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Minimum 500 PV and 5000 RPV Is Must To Get 1% Additional Bonus.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7874533"/>
            <a:ext cx="2652128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500 PV must have 100 PPV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5172" y="8722259"/>
            <a:ext cx="5477199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Will Be distributed On Differential Basis Only.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This Income Will Be Distributed From Level 1 To Infinity.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5172" y="9258200"/>
            <a:ext cx="5477199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Minimum 2 Active Global Team Qualifiers Maintain their Level To Get This Bonus.</a:t>
            </a:r>
          </a:p>
        </p:txBody>
      </p:sp>
      <p:sp>
        <p:nvSpPr>
          <p:cNvPr id="23" name="Freeform 23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859474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500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PV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in 4 Consecutive Months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50000 RPV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in same Months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2%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GLOBAL EXECUTIVE 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60208"/>
            <a:ext cx="539750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8169809"/>
            <a:ext cx="547719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Minimum 500 PV and 20000 RPV Is Must To Get 2% additional bonus.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7874533"/>
            <a:ext cx="2652128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500 PV must have 100 PPV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8722259"/>
            <a:ext cx="5477199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Will Be distributed On Differential Basis Only.</a:t>
            </a:r>
          </a:p>
          <a:p>
            <a:pPr algn="just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This Income Will Be Distributed From Level 1 To Infinity.</a:t>
            </a:r>
          </a:p>
        </p:txBody>
      </p:sp>
      <p:sp>
        <p:nvSpPr>
          <p:cNvPr id="21" name="Freeform 21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859474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 dirty="0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5 - Global Executive Team Qualifiers In Line One.</a:t>
            </a:r>
          </a:p>
          <a:p>
            <a:pPr algn="just">
              <a:lnSpc>
                <a:spcPts val="3080"/>
              </a:lnSpc>
            </a:pPr>
            <a:endParaRPr lang="en-US" sz="2200" b="1" dirty="0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 dirty="0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2%</a:t>
            </a: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58CB1E"/>
                </a:solidFill>
                <a:latin typeface="Arial Bold"/>
                <a:ea typeface="Arial Bold"/>
                <a:cs typeface="Arial Bold"/>
                <a:sym typeface="Arial Bold"/>
              </a:rPr>
              <a:t>Lifestyle Bonus          0.5%</a:t>
            </a:r>
          </a:p>
          <a:p>
            <a:pPr algn="just">
              <a:lnSpc>
                <a:spcPts val="3080"/>
              </a:lnSpc>
            </a:pPr>
            <a:endParaRPr lang="en-US" sz="2200" b="1" dirty="0">
              <a:solidFill>
                <a:srgbClr val="58CB1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LIFESTYLE FUND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10691" y="8800116"/>
            <a:ext cx="8123337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Lifestyle Bonus Will Be Distributed From Company Turnover Ratio.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7560208"/>
            <a:ext cx="539750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Note 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8169809"/>
            <a:ext cx="547719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Minimum 500 PV and 15000 RPV Is Must To Get 2% additional bonus.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7874533"/>
            <a:ext cx="2652128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500 PV must have 100 PPV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5172" y="8722259"/>
            <a:ext cx="5477199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Will Be distributed On Differential Basis Only.</a:t>
            </a:r>
          </a:p>
          <a:p>
            <a:pPr algn="just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This Income Will Be Distributed From Level 1 To Infinity.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5172" y="9258200"/>
            <a:ext cx="5477199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Minimum 2 Global Executive Team Qualifiers Maintain their Level To Get This Bonus.</a:t>
            </a:r>
          </a:p>
        </p:txBody>
      </p:sp>
      <p:sp>
        <p:nvSpPr>
          <p:cNvPr id="23" name="Freeform 23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859474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500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PV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in 4 Consecutive Months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120000 RPV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in same Months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4%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GLOBAL MILLIONAIRE 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98308"/>
            <a:ext cx="555923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8207909"/>
            <a:ext cx="547719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Minimum 500 PV and 60000 RPV Is Must To Get 4% additional bonus.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7912633"/>
            <a:ext cx="2652128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500 PV must have 100 PPV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8750834"/>
            <a:ext cx="5477199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Additional Bonus Will Be distributed On Differential Basis Only.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Income Will Be Distributed From Level 1 To Infinity.</a:t>
            </a:r>
          </a:p>
        </p:txBody>
      </p:sp>
      <p:sp>
        <p:nvSpPr>
          <p:cNvPr id="21" name="Freeform 21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859474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5 - Global Millionaire Team Qualifiers in Line One.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4%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58CB1E"/>
                </a:solidFill>
                <a:latin typeface="Arial Bold"/>
                <a:ea typeface="Arial Bold"/>
                <a:cs typeface="Arial Bold"/>
                <a:sym typeface="Arial Bold"/>
              </a:rPr>
              <a:t>Luxury Bonus              0.5%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58CB1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LUXURY FUND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99966"/>
            <a:ext cx="539750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10691" y="8800116"/>
            <a:ext cx="8123337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Luxury Bonus Will Be Distributed From Company Turnover Ratio.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9286775"/>
            <a:ext cx="5477199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Minimum 2 Global Millionaire Team Qualifiers Maintain their Level To Get This Bonus.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8207909"/>
            <a:ext cx="547719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Minimum 500 PV and 60000 RPV Is Must To Get 4% additional bonus.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5172" y="7912633"/>
            <a:ext cx="2652128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500 PV must have 100 PPV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5172" y="8750834"/>
            <a:ext cx="5477199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Additional Bonus Will Be distributed On Differential Basis Only.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Income Will Be Distributed From Level 1 To Infinity.</a:t>
            </a:r>
          </a:p>
        </p:txBody>
      </p:sp>
      <p:sp>
        <p:nvSpPr>
          <p:cNvPr id="23" name="Freeform 23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965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859474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500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PV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in 4 Consecutive Months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300000 RPV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in same Months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6%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GLOBAL PRESIDENT 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98308"/>
            <a:ext cx="555923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8207909"/>
            <a:ext cx="547719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Minimum 500 PV and 175000 RPV Is Must To Get 6% additional bonus.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7912633"/>
            <a:ext cx="2652128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500 PV must have 100 PPV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8750834"/>
            <a:ext cx="5477199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Additional Bonus Will Be distributed On Differential Basis Only.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Income Will Be Distributed From Level 1 To Infinity.</a:t>
            </a:r>
          </a:p>
        </p:txBody>
      </p:sp>
      <p:sp>
        <p:nvSpPr>
          <p:cNvPr id="21" name="Freeform 21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3413382"/>
            <a:ext cx="7829884" cy="471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Global President Team in First Line.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6%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0AD60"/>
                </a:solidFill>
                <a:latin typeface="Arial Bold"/>
                <a:ea typeface="Arial Bold"/>
                <a:cs typeface="Arial Bold"/>
                <a:sym typeface="Arial Bold"/>
              </a:rPr>
              <a:t>Super Bonus                  1.5% 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0AD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0AD6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203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ONE DIAMOND PRESIDENT 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94836"/>
            <a:ext cx="555923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8317447"/>
            <a:ext cx="5477199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Maintain Minimum President Level Except President Team.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8660347"/>
            <a:ext cx="5477199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Super Bonus Will Be distributed On Differential Basis from  First Two Lines Only. (1% + 0.5%  )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Income Will Be Distributed From Level 1 To Infinity.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7966311"/>
            <a:ext cx="2652128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500 PV must have 100 PPV </a:t>
            </a:r>
          </a:p>
        </p:txBody>
      </p:sp>
      <p:sp>
        <p:nvSpPr>
          <p:cNvPr id="21" name="Freeform 21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3413382"/>
            <a:ext cx="7829884" cy="471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5 - Global President Team in First Line.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6% +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0.5%*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Super Bonus                  1.5% 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1315704" cy="203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GLOBAL BLUE DIAMOND 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94836"/>
            <a:ext cx="555923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78843" y="8747025"/>
            <a:ext cx="8123337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*0.5% Additional  Bonus Will Be Distributed From All Qualified President Team in Line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8317447"/>
            <a:ext cx="547719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Maintain Minimum President Level Except President Teams.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8917522"/>
            <a:ext cx="5477199" cy="98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Super Bonus Will Be distributed On Differential Basis from First Two Lines Only. (1% + 0.5% )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Income Will Be Distributed From Level 1 To Infinity.</a:t>
            </a:r>
          </a:p>
          <a:p>
            <a:pPr algn="l">
              <a:lnSpc>
                <a:spcPts val="1959"/>
              </a:lnSpc>
            </a:pPr>
            <a:endParaRPr lang="en-US" sz="13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15172" y="7966311"/>
            <a:ext cx="2652128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500 PV must have 100 PPV 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3413382"/>
            <a:ext cx="7829884" cy="471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10 - Global President Team in First Line.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6% +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1%*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Super Bonus                  1.5% 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1315704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GLOBAL PLATINIUM 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94836"/>
            <a:ext cx="555923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78843" y="8747025"/>
            <a:ext cx="8123337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*1% Additional  Bonus Will Be Distributed From All Qualified President Team in Line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8317447"/>
            <a:ext cx="547719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Maintain Minimum President Level Except President Teams.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5172" y="8917522"/>
            <a:ext cx="5477199" cy="98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Super Bonus Will Be distributed On Differential Basis from First Two Lines Only. (1% + 0.5% )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Income Will Be Distributed From Level 1 To Infinity.</a:t>
            </a:r>
          </a:p>
          <a:p>
            <a:pPr algn="l">
              <a:lnSpc>
                <a:spcPts val="1959"/>
              </a:lnSpc>
            </a:pPr>
            <a:endParaRPr lang="en-US" sz="13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15172" y="7966311"/>
            <a:ext cx="2652128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500 PV must have 100 PPV 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3413382"/>
            <a:ext cx="7829884" cy="471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Maintain Global President Team for Minimum 9 Months in Calendar Year.                     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OR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Maintain Global President Team for 4 Consecutive Months in Calendar Year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1% of Global Business Turnover Will Be Distributed Among All Qualifiers.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1315704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PEAKX JMC GROUP BONUS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637400"/>
            <a:ext cx="555923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8760359"/>
            <a:ext cx="5477199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Income Will Be Distributed Once In A Year.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5599" y="0"/>
            <a:ext cx="10151198" cy="12345513"/>
          </a:xfrm>
          <a:custGeom>
            <a:avLst/>
            <a:gdLst/>
            <a:ahLst/>
            <a:cxnLst/>
            <a:rect l="l" t="t" r="r" b="b"/>
            <a:pathLst>
              <a:path w="10151198" h="12345513">
                <a:moveTo>
                  <a:pt x="0" y="0"/>
                </a:moveTo>
                <a:lnTo>
                  <a:pt x="10151198" y="0"/>
                </a:lnTo>
                <a:lnTo>
                  <a:pt x="10151198" y="12345513"/>
                </a:lnTo>
                <a:lnTo>
                  <a:pt x="0" y="1234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269" r="-412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45248" y="0"/>
            <a:ext cx="15589815" cy="10287000"/>
            <a:chOff x="0" y="0"/>
            <a:chExt cx="410595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5959" cy="2709333"/>
            </a:xfrm>
            <a:custGeom>
              <a:avLst/>
              <a:gdLst/>
              <a:ahLst/>
              <a:cxnLst/>
              <a:rect l="l" t="t" r="r" b="b"/>
              <a:pathLst>
                <a:path w="4105959" h="2709333">
                  <a:moveTo>
                    <a:pt x="203200" y="0"/>
                  </a:moveTo>
                  <a:lnTo>
                    <a:pt x="4105959" y="0"/>
                  </a:lnTo>
                  <a:lnTo>
                    <a:pt x="3902759" y="2709333"/>
                  </a:lnTo>
                  <a:lnTo>
                    <a:pt x="0" y="27093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390275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28602" y="1518756"/>
            <a:ext cx="13759398" cy="8768244"/>
          </a:xfrm>
          <a:custGeom>
            <a:avLst/>
            <a:gdLst/>
            <a:ahLst/>
            <a:cxnLst/>
            <a:rect l="l" t="t" r="r" b="b"/>
            <a:pathLst>
              <a:path w="13759398" h="8768244">
                <a:moveTo>
                  <a:pt x="0" y="0"/>
                </a:moveTo>
                <a:lnTo>
                  <a:pt x="13759398" y="0"/>
                </a:lnTo>
                <a:lnTo>
                  <a:pt x="13759398" y="8768244"/>
                </a:lnTo>
                <a:lnTo>
                  <a:pt x="0" y="8768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88491" y="1518756"/>
            <a:ext cx="8399509" cy="2528424"/>
            <a:chOff x="0" y="0"/>
            <a:chExt cx="1636097" cy="4924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36096" cy="492499"/>
            </a:xfrm>
            <a:custGeom>
              <a:avLst/>
              <a:gdLst/>
              <a:ahLst/>
              <a:cxnLst/>
              <a:rect l="l" t="t" r="r" b="b"/>
              <a:pathLst>
                <a:path w="1636096" h="492499">
                  <a:moveTo>
                    <a:pt x="1636096" y="0"/>
                  </a:moveTo>
                  <a:lnTo>
                    <a:pt x="1636096" y="492499"/>
                  </a:lnTo>
                  <a:lnTo>
                    <a:pt x="818048" y="365499"/>
                  </a:lnTo>
                  <a:lnTo>
                    <a:pt x="0" y="492499"/>
                  </a:lnTo>
                  <a:lnTo>
                    <a:pt x="0" y="0"/>
                  </a:lnTo>
                  <a:lnTo>
                    <a:pt x="1636096" y="0"/>
                  </a:lnTo>
                  <a:close/>
                </a:path>
              </a:pathLst>
            </a:custGeom>
            <a:solidFill>
              <a:srgbClr val="EAD0F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636097" cy="422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694" lvl="1" indent="-323847" algn="l">
                <a:lnSpc>
                  <a:spcPts val="4199"/>
                </a:lnSpc>
                <a:buFont typeface="Arial"/>
                <a:buChar char="•"/>
              </a:pPr>
              <a:r>
                <a:rPr lang="en-US" sz="2999">
                  <a:solidFill>
                    <a:srgbClr val="000000"/>
                  </a:solidFill>
                  <a:latin typeface="Agbalumo"/>
                  <a:ea typeface="Agbalumo"/>
                  <a:cs typeface="Agbalumo"/>
                  <a:sym typeface="Agbalumo"/>
                </a:rPr>
                <a:t>FIRST USE THE PRODUCT </a:t>
              </a:r>
            </a:p>
            <a:p>
              <a:pPr marL="647694" lvl="1" indent="-323847" algn="l">
                <a:lnSpc>
                  <a:spcPts val="4199"/>
                </a:lnSpc>
                <a:buFont typeface="Arial"/>
                <a:buChar char="•"/>
              </a:pPr>
              <a:r>
                <a:rPr lang="en-US" sz="2999">
                  <a:solidFill>
                    <a:srgbClr val="000000"/>
                  </a:solidFill>
                  <a:latin typeface="Agbalumo"/>
                  <a:ea typeface="Agbalumo"/>
                  <a:cs typeface="Agbalumo"/>
                  <a:sym typeface="Agbalumo"/>
                </a:rPr>
                <a:t>SHARE THE RESULT &amp; EARN EXTRA INCOME</a:t>
              </a:r>
            </a:p>
            <a:p>
              <a:pPr marL="647694" lvl="1" indent="-323847" algn="l">
                <a:lnSpc>
                  <a:spcPts val="4199"/>
                </a:lnSpc>
                <a:buFont typeface="Arial"/>
                <a:buChar char="•"/>
              </a:pPr>
              <a:r>
                <a:rPr lang="en-US" sz="2999">
                  <a:solidFill>
                    <a:srgbClr val="000000"/>
                  </a:solidFill>
                  <a:latin typeface="Agbalumo"/>
                  <a:ea typeface="Agbalumo"/>
                  <a:cs typeface="Agbalumo"/>
                  <a:sym typeface="Agbalumo"/>
                </a:rPr>
                <a:t>TOP LEADER WITH TOP INCOME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972887" y="6686550"/>
            <a:ext cx="4535955" cy="2057400"/>
          </a:xfrm>
          <a:custGeom>
            <a:avLst/>
            <a:gdLst/>
            <a:ahLst/>
            <a:cxnLst/>
            <a:rect l="l" t="t" r="r" b="b"/>
            <a:pathLst>
              <a:path w="4535955" h="2057400">
                <a:moveTo>
                  <a:pt x="0" y="0"/>
                </a:moveTo>
                <a:lnTo>
                  <a:pt x="4535955" y="0"/>
                </a:lnTo>
                <a:lnTo>
                  <a:pt x="453595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72887" y="5679247"/>
            <a:ext cx="4654479" cy="3355422"/>
            <a:chOff x="0" y="0"/>
            <a:chExt cx="1225871" cy="8837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5871" cy="883732"/>
            </a:xfrm>
            <a:custGeom>
              <a:avLst/>
              <a:gdLst/>
              <a:ahLst/>
              <a:cxnLst/>
              <a:rect l="l" t="t" r="r" b="b"/>
              <a:pathLst>
                <a:path w="1225871" h="883732">
                  <a:moveTo>
                    <a:pt x="0" y="0"/>
                  </a:moveTo>
                  <a:lnTo>
                    <a:pt x="1225871" y="0"/>
                  </a:lnTo>
                  <a:lnTo>
                    <a:pt x="1225871" y="883732"/>
                  </a:lnTo>
                  <a:lnTo>
                    <a:pt x="0" y="8837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225871" cy="950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000000"/>
                  </a:solidFill>
                  <a:latin typeface="Agbalumo"/>
                  <a:ea typeface="Agbalumo"/>
                  <a:cs typeface="Agbalumo"/>
                  <a:sym typeface="Agbalumo"/>
                </a:rPr>
                <a:t>FREE ID </a:t>
              </a:r>
            </a:p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000000"/>
                  </a:solidFill>
                  <a:latin typeface="Agbalumo"/>
                  <a:ea typeface="Agbalumo"/>
                  <a:cs typeface="Agbalumo"/>
                  <a:sym typeface="Agbalumo"/>
                </a:rPr>
                <a:t>REGISTRATION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918344" y="230293"/>
            <a:ext cx="5042595" cy="99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>
                <a:solidFill>
                  <a:srgbClr val="83019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It’s All About You</a:t>
            </a:r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057400"/>
            <a:ext cx="11178415" cy="82296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972800" y="3722469"/>
            <a:ext cx="7315200" cy="2061556"/>
          </a:xfrm>
          <a:custGeom>
            <a:avLst/>
            <a:gdLst/>
            <a:ahLst/>
            <a:cxnLst/>
            <a:rect l="l" t="t" r="r" b="b"/>
            <a:pathLst>
              <a:path w="7315200" h="2061556">
                <a:moveTo>
                  <a:pt x="0" y="0"/>
                </a:moveTo>
                <a:lnTo>
                  <a:pt x="7315200" y="0"/>
                </a:lnTo>
                <a:lnTo>
                  <a:pt x="7315200" y="2061556"/>
                </a:lnTo>
                <a:lnTo>
                  <a:pt x="0" y="2061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057400"/>
            <a:ext cx="7242048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91169" y="2340349"/>
            <a:ext cx="8205019" cy="232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2"/>
              </a:lnSpc>
            </a:pPr>
            <a:r>
              <a:rPr lang="en-US" sz="6501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NO </a:t>
            </a:r>
          </a:p>
          <a:p>
            <a:pPr algn="ctr">
              <a:lnSpc>
                <a:spcPts val="8842"/>
              </a:lnSpc>
            </a:pPr>
            <a:r>
              <a:rPr lang="en-US" sz="6501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REQUALIFICATION</a:t>
            </a:r>
            <a:r>
              <a:rPr lang="en-US" sz="650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31194" y="5067300"/>
            <a:ext cx="10524969" cy="56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  <a:spcBef>
                <a:spcPct val="0"/>
              </a:spcBef>
            </a:pPr>
            <a:r>
              <a:rPr lang="en-US" sz="3253" b="1">
                <a:solidFill>
                  <a:srgbClr val="000000"/>
                </a:solidFill>
                <a:latin typeface="Klein Bold"/>
                <a:ea typeface="Klein Bold"/>
                <a:cs typeface="Klein Bold"/>
                <a:sym typeface="Klein Bold"/>
              </a:rPr>
              <a:t>“ACHIEVED ONCE, BENEFIT FOREVER”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1488104" cy="1638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3533454"/>
            <a:ext cx="7829884" cy="315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0 TO 100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Personally Purchased Volume Points To Get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20%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DISCOUNT 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20%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7518457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BRAND PARTNER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72296" y="2304334"/>
            <a:ext cx="8409814" cy="82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sz="4294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GET 20% DISCOUNT ON MRP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8982075"/>
            <a:ext cx="329654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All Price Calculation is on MRP Only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3533454"/>
            <a:ext cx="7829884" cy="354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101 TO 300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Personally Purchased Volume Points To Get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30%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DISCOUNT  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30%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10%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GLOBAL SUCCESS BUILDER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72296" y="2304334"/>
            <a:ext cx="8409814" cy="82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sz="4294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GET 30% DISCOUNT ON MRP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8982075"/>
            <a:ext cx="329654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All Price Calculation is on MRP Only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3518893"/>
            <a:ext cx="7829884" cy="354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 300++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Personally Purchased Volume Points To Get </a:t>
            </a: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50%</a:t>
            </a: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 DISCOUNT  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GLOBAL SUPERVISOR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72296" y="2304334"/>
            <a:ext cx="8409814" cy="82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sz="4294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GET 50% DISCOUNT ON MRP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8067358"/>
            <a:ext cx="5563671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Note :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Two Consecutive Calendar Month Business Will Be Accumulated To Achieve Global Supervisor.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8917305"/>
            <a:ext cx="329654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All Price Calculation is on MRP Only</a:t>
            </a:r>
          </a:p>
        </p:txBody>
      </p:sp>
      <p:sp>
        <p:nvSpPr>
          <p:cNvPr id="20" name="Freeform 20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30866" y="3728717"/>
            <a:ext cx="7829884" cy="354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Level -1---------- 6% 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Level -2---------- 5%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Level -3---------- 4%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Level -4---------- 2%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30866" y="1405174"/>
            <a:ext cx="10968296" cy="2078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</a:t>
            </a:r>
          </a:p>
          <a:p>
            <a:pPr algn="l">
              <a:lnSpc>
                <a:spcPts val="8000"/>
              </a:lnSpc>
            </a:pPr>
            <a:endParaRPr lang="en-US" sz="5999" b="1">
              <a:solidFill>
                <a:srgbClr val="0E2F5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730866" y="2454026"/>
            <a:ext cx="8661534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(On Business Volume)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69640" y="8580737"/>
            <a:ext cx="7525147" cy="67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3"/>
              </a:lnSpc>
            </a:pPr>
            <a:r>
              <a:rPr lang="en-US" sz="1824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Commission  Eligibility For Royalty Club and Further Bonus Income </a:t>
            </a:r>
          </a:p>
          <a:p>
            <a:pPr algn="ctr">
              <a:lnSpc>
                <a:spcPts val="2553"/>
              </a:lnSpc>
            </a:pPr>
            <a:r>
              <a:rPr lang="en-US" sz="1824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100 PERSONAL PURCHASED VOLUME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859474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500 PV in 4 Consecutive Months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Achieve 10000 RPV in same Months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1%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ACTIVE GLOBAL TEAM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5172" y="7560208"/>
            <a:ext cx="539750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72" y="8169809"/>
            <a:ext cx="547719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Minimum 500 PV and 5000 RPV Is Must To Get 1% Additional Bonus.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5172" y="7874533"/>
            <a:ext cx="2652128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500 PV must have 100 PPV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72296" y="8456403"/>
            <a:ext cx="7829884" cy="76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DD1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 Qualification Of Active Global Team, </a:t>
            </a:r>
            <a:r>
              <a:rPr lang="en-US" sz="2199" b="1">
                <a:solidFill>
                  <a:srgbClr val="FF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Rs. 25000/</a:t>
            </a:r>
            <a:r>
              <a:rPr lang="en-US" sz="2199" b="1">
                <a:solidFill>
                  <a:srgbClr val="FFDD1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 will be rewarded for Business Development. (ONE TIME)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5172" y="8722259"/>
            <a:ext cx="5477199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Will Be distributed On Differential Basis Only.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This Income Will Be Distributed From Level 1 To Infinity.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4028" y="6733028"/>
            <a:ext cx="5050544" cy="5050544"/>
          </a:xfrm>
          <a:custGeom>
            <a:avLst/>
            <a:gdLst/>
            <a:ahLst/>
            <a:cxnLst/>
            <a:rect l="l" t="t" r="r" b="b"/>
            <a:pathLst>
              <a:path w="5050544" h="5050544">
                <a:moveTo>
                  <a:pt x="0" y="0"/>
                </a:moveTo>
                <a:lnTo>
                  <a:pt x="5050544" y="0"/>
                </a:lnTo>
                <a:lnTo>
                  <a:pt x="5050544" y="5050544"/>
                </a:lnTo>
                <a:lnTo>
                  <a:pt x="0" y="505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92170"/>
            <a:ext cx="5650143" cy="5894830"/>
            <a:chOff x="0" y="0"/>
            <a:chExt cx="1488104" cy="1552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8104" cy="1552548"/>
            </a:xfrm>
            <a:custGeom>
              <a:avLst/>
              <a:gdLst/>
              <a:ahLst/>
              <a:cxnLst/>
              <a:rect l="l" t="t" r="r" b="b"/>
              <a:pathLst>
                <a:path w="1488104" h="1552548">
                  <a:moveTo>
                    <a:pt x="0" y="0"/>
                  </a:moveTo>
                  <a:lnTo>
                    <a:pt x="1488104" y="0"/>
                  </a:lnTo>
                  <a:lnTo>
                    <a:pt x="1488104" y="1552548"/>
                  </a:lnTo>
                  <a:lnTo>
                    <a:pt x="0" y="1552548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88104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7099"/>
            <a:ext cx="5650143" cy="5650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648406" y="1086464"/>
            <a:ext cx="1858734" cy="18587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77754" y="1509529"/>
            <a:ext cx="600038" cy="897076"/>
          </a:xfrm>
          <a:custGeom>
            <a:avLst/>
            <a:gdLst/>
            <a:ahLst/>
            <a:cxnLst/>
            <a:rect l="l" t="t" r="r" b="b"/>
            <a:pathLst>
              <a:path w="600038" h="897076">
                <a:moveTo>
                  <a:pt x="0" y="0"/>
                </a:moveTo>
                <a:lnTo>
                  <a:pt x="600038" y="0"/>
                </a:lnTo>
                <a:lnTo>
                  <a:pt x="600038" y="897076"/>
                </a:lnTo>
                <a:lnTo>
                  <a:pt x="0" y="89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58327" y="7453986"/>
            <a:ext cx="2763919" cy="882511"/>
          </a:xfrm>
          <a:custGeom>
            <a:avLst/>
            <a:gdLst/>
            <a:ahLst/>
            <a:cxnLst/>
            <a:rect l="l" t="t" r="r" b="b"/>
            <a:pathLst>
              <a:path w="2763919" h="882511">
                <a:moveTo>
                  <a:pt x="0" y="0"/>
                </a:moveTo>
                <a:lnTo>
                  <a:pt x="2763918" y="0"/>
                </a:lnTo>
                <a:lnTo>
                  <a:pt x="2763918" y="882511"/>
                </a:lnTo>
                <a:lnTo>
                  <a:pt x="0" y="8825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31524" y="766597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90" y="0"/>
                </a:lnTo>
                <a:lnTo>
                  <a:pt x="1483490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64511" y="5348601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8" y="0"/>
                </a:lnTo>
                <a:lnTo>
                  <a:pt x="1025128" y="1025127"/>
                </a:lnTo>
                <a:lnTo>
                  <a:pt x="0" y="102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72296" y="2759213"/>
            <a:ext cx="7829884" cy="432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112F4"/>
                </a:solidFill>
                <a:latin typeface="Arial Bold"/>
                <a:ea typeface="Arial Bold"/>
                <a:cs typeface="Arial Bold"/>
                <a:sym typeface="Arial Bold"/>
              </a:rPr>
              <a:t>MANDATORY QUALIFICATION</a:t>
            </a:r>
          </a:p>
          <a:p>
            <a:pPr marL="474996" lvl="1" indent="-237498" algn="just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Active Global Team Qualifiers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021828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0000"/>
                </a:solidFill>
                <a:latin typeface="Arial Bold"/>
                <a:ea typeface="Arial Bold"/>
                <a:cs typeface="Arial Bold"/>
                <a:sym typeface="Arial Bold"/>
              </a:rPr>
              <a:t>BENEFITS: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Retail Income  50%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Wholesale Profit   30% &amp; 20%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Royalty Club Income   17% 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21828"/>
                </a:solidFill>
                <a:latin typeface="Arial Bold"/>
                <a:ea typeface="Arial Bold"/>
                <a:cs typeface="Arial Bold"/>
                <a:sym typeface="Arial Bold"/>
              </a:rPr>
              <a:t>Additional Bonus          1%</a:t>
            </a:r>
          </a:p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58CB1E"/>
                </a:solidFill>
                <a:latin typeface="Arial Bold"/>
                <a:ea typeface="Arial Bold"/>
                <a:cs typeface="Arial Bold"/>
                <a:sym typeface="Arial Bold"/>
              </a:rPr>
              <a:t>Club Bonus                  0.5%</a:t>
            </a:r>
          </a:p>
          <a:p>
            <a:pPr algn="just">
              <a:lnSpc>
                <a:spcPts val="3080"/>
              </a:lnSpc>
            </a:pPr>
            <a:endParaRPr lang="en-US" sz="2200" b="1">
              <a:solidFill>
                <a:srgbClr val="58CB1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2296" y="1405174"/>
            <a:ext cx="10999808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5999" b="1">
                <a:solidFill>
                  <a:srgbClr val="0E2F5F"/>
                </a:solidFill>
                <a:latin typeface="Arial Bold"/>
                <a:ea typeface="Arial Bold"/>
                <a:cs typeface="Arial Bold"/>
                <a:sym typeface="Arial Bold"/>
              </a:rPr>
              <a:t>CLUB FUND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599300"/>
            <a:ext cx="539750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Note 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838091"/>
            <a:ext cx="565014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500 PV including Minimum 100 PPV is Must.</a:t>
            </a:r>
          </a:p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Minimum 500 PV and 5000 RPV Is Must To Get 1% Additional Bonus.</a:t>
            </a:r>
          </a:p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Active Club Must Do Minimum 800 PPV.</a:t>
            </a:r>
          </a:p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Income Will Distribute From Active Clubs Only.</a:t>
            </a:r>
          </a:p>
          <a:p>
            <a:pPr algn="l">
              <a:lnSpc>
                <a:spcPts val="2099"/>
              </a:lnSpc>
            </a:pPr>
            <a:r>
              <a:rPr lang="en-US" sz="1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100 PPV Is Must To Get Club Income.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35258" y="8800116"/>
            <a:ext cx="7942356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Only Global Supervisor and Above Can Open Club.</a:t>
            </a:r>
          </a:p>
        </p:txBody>
      </p:sp>
      <p:sp>
        <p:nvSpPr>
          <p:cNvPr id="20" name="Freeform 20"/>
          <p:cNvSpPr/>
          <p:nvPr/>
        </p:nvSpPr>
        <p:spPr>
          <a:xfrm>
            <a:off x="0" y="0"/>
            <a:ext cx="2264563" cy="1446565"/>
          </a:xfrm>
          <a:custGeom>
            <a:avLst/>
            <a:gdLst/>
            <a:ahLst/>
            <a:cxnLst/>
            <a:rect l="l" t="t" r="r" b="b"/>
            <a:pathLst>
              <a:path w="2264563" h="1446565">
                <a:moveTo>
                  <a:pt x="0" y="0"/>
                </a:moveTo>
                <a:lnTo>
                  <a:pt x="2264563" y="0"/>
                </a:lnTo>
                <a:lnTo>
                  <a:pt x="2264563" y="1446565"/>
                </a:lnTo>
                <a:lnTo>
                  <a:pt x="0" y="1446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1357</Words>
  <Application>Microsoft Office PowerPoint</Application>
  <PresentationFormat>Custom</PresentationFormat>
  <Paragraphs>253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Klein Bold</vt:lpstr>
      <vt:lpstr>Canva Sans Bold</vt:lpstr>
      <vt:lpstr>Arial Bold</vt:lpstr>
      <vt:lpstr>Calibri</vt:lpstr>
      <vt:lpstr>Arial</vt:lpstr>
      <vt:lpstr>Times New Roman Bold</vt:lpstr>
      <vt:lpstr>Times New Roman</vt:lpstr>
      <vt:lpstr>Agbalumo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&amp; MARKETING PLAN</dc:title>
  <cp:lastModifiedBy>Ritesh MIshra</cp:lastModifiedBy>
  <cp:revision>2</cp:revision>
  <dcterms:created xsi:type="dcterms:W3CDTF">2006-08-16T00:00:00Z</dcterms:created>
  <dcterms:modified xsi:type="dcterms:W3CDTF">2025-08-25T17:34:31Z</dcterms:modified>
  <dc:identifier>DAGwVQnCyRQ</dc:identifier>
</cp:coreProperties>
</file>